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9144000" cy="51435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80D3F5-1117-41CD-BCB9-18F3B2405106}">
  <a:tblStyle styleId="{D380D3F5-1117-41CD-BCB9-18F3B240510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2596769" y="3421800"/>
            <a:ext cx="395046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322993" y="835078"/>
            <a:ext cx="8498013" cy="1488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596769" y="3421800"/>
            <a:ext cx="395046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2596769" y="3421800"/>
            <a:ext cx="395046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algn="l">
              <a:lnSpc>
                <a:spcPct val="100000"/>
              </a:lnSpc>
              <a:spcBef>
                <a:spcPts val="0"/>
              </a:spcBef>
              <a:buNone/>
              <a:defRPr b="1" i="0"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07505" y="195485"/>
            <a:ext cx="648335" cy="615950"/>
          </a:xfrm>
          <a:custGeom>
            <a:rect b="b" l="l" r="r" t="t"/>
            <a:pathLst>
              <a:path extrusionOk="0" h="615950" w="648335">
                <a:moveTo>
                  <a:pt x="648071" y="615704"/>
                </a:moveTo>
                <a:lnTo>
                  <a:pt x="0" y="615704"/>
                </a:lnTo>
                <a:lnTo>
                  <a:pt x="0" y="0"/>
                </a:lnTo>
                <a:lnTo>
                  <a:pt x="648071" y="0"/>
                </a:lnTo>
                <a:lnTo>
                  <a:pt x="648071" y="615704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7610" y="287338"/>
            <a:ext cx="263357" cy="5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460431" y="4450205"/>
            <a:ext cx="410845" cy="427355"/>
          </a:xfrm>
          <a:custGeom>
            <a:rect b="b" l="l" r="r" t="t"/>
            <a:pathLst>
              <a:path extrusionOk="0" h="427354" w="410845">
                <a:moveTo>
                  <a:pt x="205165" y="426894"/>
                </a:moveTo>
                <a:lnTo>
                  <a:pt x="158123" y="421256"/>
                </a:lnTo>
                <a:lnTo>
                  <a:pt x="114939" y="405199"/>
                </a:lnTo>
                <a:lnTo>
                  <a:pt x="76845" y="380002"/>
                </a:lnTo>
                <a:lnTo>
                  <a:pt x="45072" y="346947"/>
                </a:lnTo>
                <a:lnTo>
                  <a:pt x="20853" y="307315"/>
                </a:lnTo>
                <a:lnTo>
                  <a:pt x="5418" y="262388"/>
                </a:lnTo>
                <a:lnTo>
                  <a:pt x="0" y="213446"/>
                </a:lnTo>
                <a:lnTo>
                  <a:pt x="5418" y="164505"/>
                </a:lnTo>
                <a:lnTo>
                  <a:pt x="20853" y="119578"/>
                </a:lnTo>
                <a:lnTo>
                  <a:pt x="45072" y="79946"/>
                </a:lnTo>
                <a:lnTo>
                  <a:pt x="76845" y="46891"/>
                </a:lnTo>
                <a:lnTo>
                  <a:pt x="114939" y="21695"/>
                </a:lnTo>
                <a:lnTo>
                  <a:pt x="158123" y="5637"/>
                </a:lnTo>
                <a:lnTo>
                  <a:pt x="205165" y="0"/>
                </a:lnTo>
                <a:lnTo>
                  <a:pt x="245378" y="4139"/>
                </a:lnTo>
                <a:lnTo>
                  <a:pt x="283679" y="16247"/>
                </a:lnTo>
                <a:lnTo>
                  <a:pt x="318992" y="35861"/>
                </a:lnTo>
                <a:lnTo>
                  <a:pt x="350240" y="62517"/>
                </a:lnTo>
                <a:lnTo>
                  <a:pt x="375861" y="95026"/>
                </a:lnTo>
                <a:lnTo>
                  <a:pt x="394714" y="131764"/>
                </a:lnTo>
                <a:lnTo>
                  <a:pt x="406353" y="171611"/>
                </a:lnTo>
                <a:lnTo>
                  <a:pt x="410331" y="213446"/>
                </a:lnTo>
                <a:lnTo>
                  <a:pt x="404913" y="262388"/>
                </a:lnTo>
                <a:lnTo>
                  <a:pt x="389478" y="307315"/>
                </a:lnTo>
                <a:lnTo>
                  <a:pt x="365259" y="346947"/>
                </a:lnTo>
                <a:lnTo>
                  <a:pt x="333486" y="380002"/>
                </a:lnTo>
                <a:lnTo>
                  <a:pt x="295392" y="405199"/>
                </a:lnTo>
                <a:lnTo>
                  <a:pt x="252208" y="421256"/>
                </a:lnTo>
                <a:lnTo>
                  <a:pt x="205165" y="426894"/>
                </a:lnTo>
                <a:close/>
              </a:path>
            </a:pathLst>
          </a:custGeom>
          <a:solidFill>
            <a:srgbClr val="F1A40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2596769" y="3421800"/>
            <a:ext cx="395046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322993" y="835078"/>
            <a:ext cx="8498013" cy="1488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38100" marR="0" rtl="0" algn="l">
              <a:lnSpc>
                <a:spcPct val="100000"/>
              </a:lnSpc>
              <a:spcBef>
                <a:spcPts val="0"/>
              </a:spcBef>
              <a:buNone/>
              <a:defRPr b="1" i="0" sz="15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381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hyperlink" Target="https://www.youtube.com/user/ZaranTech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F497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640" y="657349"/>
            <a:ext cx="1765299" cy="391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0312" y="123478"/>
            <a:ext cx="1584175" cy="4277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/>
          <p:nvPr/>
        </p:nvSpPr>
        <p:spPr>
          <a:xfrm>
            <a:off x="3503744" y="2658446"/>
            <a:ext cx="3096895" cy="0"/>
          </a:xfrm>
          <a:custGeom>
            <a:rect b="b" l="l" r="r" t="t"/>
            <a:pathLst>
              <a:path extrusionOk="0" h="120000" w="3096895">
                <a:moveTo>
                  <a:pt x="3096343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4797425" y="1627223"/>
            <a:ext cx="21971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r>
              <a:rPr b="1" lang="en-US" sz="3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UI5 FIORI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7"/>
          <p:cNvGrpSpPr/>
          <p:nvPr/>
        </p:nvGrpSpPr>
        <p:grpSpPr>
          <a:xfrm>
            <a:off x="3469107" y="1312263"/>
            <a:ext cx="1143000" cy="1143000"/>
            <a:chOff x="3469107" y="1312263"/>
            <a:chExt cx="1143000" cy="1143000"/>
          </a:xfrm>
        </p:grpSpPr>
        <p:sp>
          <p:nvSpPr>
            <p:cNvPr id="52" name="Google Shape;52;p7"/>
            <p:cNvSpPr/>
            <p:nvPr/>
          </p:nvSpPr>
          <p:spPr>
            <a:xfrm>
              <a:off x="3469107" y="1312263"/>
              <a:ext cx="1143000" cy="1143000"/>
            </a:xfrm>
            <a:custGeom>
              <a:rect b="b" l="l" r="r" t="t"/>
              <a:pathLst>
                <a:path extrusionOk="0" h="1143000" w="1143000">
                  <a:moveTo>
                    <a:pt x="0" y="571499"/>
                  </a:moveTo>
                  <a:lnTo>
                    <a:pt x="1894" y="524628"/>
                  </a:lnTo>
                  <a:lnTo>
                    <a:pt x="7479" y="478799"/>
                  </a:lnTo>
                  <a:lnTo>
                    <a:pt x="16609" y="434161"/>
                  </a:lnTo>
                  <a:lnTo>
                    <a:pt x="29135" y="390861"/>
                  </a:lnTo>
                  <a:lnTo>
                    <a:pt x="44911" y="349046"/>
                  </a:lnTo>
                  <a:lnTo>
                    <a:pt x="63789" y="308862"/>
                  </a:lnTo>
                  <a:lnTo>
                    <a:pt x="85623" y="270458"/>
                  </a:lnTo>
                  <a:lnTo>
                    <a:pt x="110266" y="233979"/>
                  </a:lnTo>
                  <a:lnTo>
                    <a:pt x="137570" y="199573"/>
                  </a:lnTo>
                  <a:lnTo>
                    <a:pt x="167388" y="167388"/>
                  </a:lnTo>
                  <a:lnTo>
                    <a:pt x="199573" y="137570"/>
                  </a:lnTo>
                  <a:lnTo>
                    <a:pt x="233979" y="110266"/>
                  </a:lnTo>
                  <a:lnTo>
                    <a:pt x="270458" y="85623"/>
                  </a:lnTo>
                  <a:lnTo>
                    <a:pt x="308862" y="63789"/>
                  </a:lnTo>
                  <a:lnTo>
                    <a:pt x="349046" y="44911"/>
                  </a:lnTo>
                  <a:lnTo>
                    <a:pt x="390861" y="29135"/>
                  </a:lnTo>
                  <a:lnTo>
                    <a:pt x="434161" y="16609"/>
                  </a:lnTo>
                  <a:lnTo>
                    <a:pt x="478799" y="7479"/>
                  </a:lnTo>
                  <a:lnTo>
                    <a:pt x="524628" y="1894"/>
                  </a:lnTo>
                  <a:lnTo>
                    <a:pt x="571499" y="0"/>
                  </a:lnTo>
                  <a:lnTo>
                    <a:pt x="621749" y="2211"/>
                  </a:lnTo>
                  <a:lnTo>
                    <a:pt x="671276" y="8774"/>
                  </a:lnTo>
                  <a:lnTo>
                    <a:pt x="719817" y="19579"/>
                  </a:lnTo>
                  <a:lnTo>
                    <a:pt x="767108" y="34517"/>
                  </a:lnTo>
                  <a:lnTo>
                    <a:pt x="812887" y="53480"/>
                  </a:lnTo>
                  <a:lnTo>
                    <a:pt x="856890" y="76357"/>
                  </a:lnTo>
                  <a:lnTo>
                    <a:pt x="898853" y="103040"/>
                  </a:lnTo>
                  <a:lnTo>
                    <a:pt x="938515" y="133420"/>
                  </a:lnTo>
                  <a:lnTo>
                    <a:pt x="975611" y="167388"/>
                  </a:lnTo>
                  <a:lnTo>
                    <a:pt x="1009579" y="204484"/>
                  </a:lnTo>
                  <a:lnTo>
                    <a:pt x="1039959" y="244146"/>
                  </a:lnTo>
                  <a:lnTo>
                    <a:pt x="1066642" y="286109"/>
                  </a:lnTo>
                  <a:lnTo>
                    <a:pt x="1089520" y="330112"/>
                  </a:lnTo>
                  <a:lnTo>
                    <a:pt x="1108482" y="375891"/>
                  </a:lnTo>
                  <a:lnTo>
                    <a:pt x="1123420" y="423182"/>
                  </a:lnTo>
                  <a:lnTo>
                    <a:pt x="1134225" y="471723"/>
                  </a:lnTo>
                  <a:lnTo>
                    <a:pt x="1140788" y="521250"/>
                  </a:lnTo>
                  <a:lnTo>
                    <a:pt x="1142999" y="571499"/>
                  </a:lnTo>
                  <a:lnTo>
                    <a:pt x="1141105" y="618371"/>
                  </a:lnTo>
                  <a:lnTo>
                    <a:pt x="1135520" y="664200"/>
                  </a:lnTo>
                  <a:lnTo>
                    <a:pt x="1126390" y="708838"/>
                  </a:lnTo>
                  <a:lnTo>
                    <a:pt x="1113864" y="752138"/>
                  </a:lnTo>
                  <a:lnTo>
                    <a:pt x="1098088" y="793953"/>
                  </a:lnTo>
                  <a:lnTo>
                    <a:pt x="1079210" y="834137"/>
                  </a:lnTo>
                  <a:lnTo>
                    <a:pt x="1057376" y="872541"/>
                  </a:lnTo>
                  <a:lnTo>
                    <a:pt x="1032733" y="909020"/>
                  </a:lnTo>
                  <a:lnTo>
                    <a:pt x="1005429" y="943426"/>
                  </a:lnTo>
                  <a:lnTo>
                    <a:pt x="975611" y="975611"/>
                  </a:lnTo>
                  <a:lnTo>
                    <a:pt x="943426" y="1005429"/>
                  </a:lnTo>
                  <a:lnTo>
                    <a:pt x="909020" y="1032733"/>
                  </a:lnTo>
                  <a:lnTo>
                    <a:pt x="872541" y="1057376"/>
                  </a:lnTo>
                  <a:lnTo>
                    <a:pt x="834137" y="1079210"/>
                  </a:lnTo>
                  <a:lnTo>
                    <a:pt x="793953" y="1098088"/>
                  </a:lnTo>
                  <a:lnTo>
                    <a:pt x="752138" y="1113864"/>
                  </a:lnTo>
                  <a:lnTo>
                    <a:pt x="708838" y="1126390"/>
                  </a:lnTo>
                  <a:lnTo>
                    <a:pt x="664200" y="1135520"/>
                  </a:lnTo>
                  <a:lnTo>
                    <a:pt x="618371" y="1141105"/>
                  </a:lnTo>
                  <a:lnTo>
                    <a:pt x="571499" y="1142999"/>
                  </a:lnTo>
                  <a:lnTo>
                    <a:pt x="524628" y="1141105"/>
                  </a:lnTo>
                  <a:lnTo>
                    <a:pt x="478799" y="1135520"/>
                  </a:lnTo>
                  <a:lnTo>
                    <a:pt x="434161" y="1126390"/>
                  </a:lnTo>
                  <a:lnTo>
                    <a:pt x="390861" y="1113864"/>
                  </a:lnTo>
                  <a:lnTo>
                    <a:pt x="349046" y="1098088"/>
                  </a:lnTo>
                  <a:lnTo>
                    <a:pt x="308862" y="1079210"/>
                  </a:lnTo>
                  <a:lnTo>
                    <a:pt x="270458" y="1057376"/>
                  </a:lnTo>
                  <a:lnTo>
                    <a:pt x="233979" y="1032733"/>
                  </a:lnTo>
                  <a:lnTo>
                    <a:pt x="199573" y="1005429"/>
                  </a:lnTo>
                  <a:lnTo>
                    <a:pt x="167388" y="975611"/>
                  </a:lnTo>
                  <a:lnTo>
                    <a:pt x="137570" y="943426"/>
                  </a:lnTo>
                  <a:lnTo>
                    <a:pt x="110266" y="909020"/>
                  </a:lnTo>
                  <a:lnTo>
                    <a:pt x="85623" y="872541"/>
                  </a:lnTo>
                  <a:lnTo>
                    <a:pt x="63789" y="834137"/>
                  </a:lnTo>
                  <a:lnTo>
                    <a:pt x="44911" y="793953"/>
                  </a:lnTo>
                  <a:lnTo>
                    <a:pt x="29135" y="752138"/>
                  </a:lnTo>
                  <a:lnTo>
                    <a:pt x="16609" y="708838"/>
                  </a:lnTo>
                  <a:lnTo>
                    <a:pt x="7479" y="664200"/>
                  </a:lnTo>
                  <a:lnTo>
                    <a:pt x="1894" y="618371"/>
                  </a:lnTo>
                  <a:lnTo>
                    <a:pt x="0" y="571499"/>
                  </a:lnTo>
                  <a:close/>
                </a:path>
              </a:pathLst>
            </a:custGeom>
            <a:noFill/>
            <a:ln cap="flat" cmpd="sng" w="57125">
              <a:solidFill>
                <a:srgbClr val="F1A4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oogle Shape;53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94987" y="1538142"/>
              <a:ext cx="691242" cy="691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7"/>
          <p:cNvSpPr txBox="1"/>
          <p:nvPr/>
        </p:nvSpPr>
        <p:spPr>
          <a:xfrm>
            <a:off x="3481848" y="2617653"/>
            <a:ext cx="4671551" cy="956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5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 To OOPS ABAP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6195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www.zarantech.com </a:t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3469087" y="3361204"/>
            <a:ext cx="276860" cy="267335"/>
          </a:xfrm>
          <a:custGeom>
            <a:rect b="b" l="l" r="r" t="t"/>
            <a:pathLst>
              <a:path extrusionOk="0" h="267335" w="276860">
                <a:moveTo>
                  <a:pt x="141451" y="266784"/>
                </a:moveTo>
                <a:lnTo>
                  <a:pt x="97235" y="259794"/>
                </a:lnTo>
                <a:lnTo>
                  <a:pt x="58466" y="240606"/>
                </a:lnTo>
                <a:lnTo>
                  <a:pt x="27661" y="211889"/>
                </a:lnTo>
                <a:lnTo>
                  <a:pt x="7334" y="176315"/>
                </a:lnTo>
                <a:lnTo>
                  <a:pt x="0" y="136552"/>
                </a:lnTo>
                <a:lnTo>
                  <a:pt x="7334" y="93705"/>
                </a:lnTo>
                <a:lnTo>
                  <a:pt x="27661" y="56259"/>
                </a:lnTo>
                <a:lnTo>
                  <a:pt x="58466" y="26582"/>
                </a:lnTo>
                <a:lnTo>
                  <a:pt x="97235" y="7040"/>
                </a:lnTo>
                <a:lnTo>
                  <a:pt x="141451" y="0"/>
                </a:lnTo>
                <a:lnTo>
                  <a:pt x="182640" y="7040"/>
                </a:lnTo>
                <a:lnTo>
                  <a:pt x="204333" y="18543"/>
                </a:lnTo>
                <a:lnTo>
                  <a:pt x="128791" y="18543"/>
                </a:lnTo>
                <a:lnTo>
                  <a:pt x="125894" y="24865"/>
                </a:lnTo>
                <a:lnTo>
                  <a:pt x="109581" y="24865"/>
                </a:lnTo>
                <a:lnTo>
                  <a:pt x="94246" y="27131"/>
                </a:lnTo>
                <a:lnTo>
                  <a:pt x="78256" y="33506"/>
                </a:lnTo>
                <a:lnTo>
                  <a:pt x="63413" y="43357"/>
                </a:lnTo>
                <a:lnTo>
                  <a:pt x="51516" y="56054"/>
                </a:lnTo>
                <a:lnTo>
                  <a:pt x="62287" y="59465"/>
                </a:lnTo>
                <a:lnTo>
                  <a:pt x="74164" y="61216"/>
                </a:lnTo>
                <a:lnTo>
                  <a:pt x="85958" y="61862"/>
                </a:lnTo>
                <a:lnTo>
                  <a:pt x="116208" y="61954"/>
                </a:lnTo>
                <a:lnTo>
                  <a:pt x="115693" y="68276"/>
                </a:lnTo>
                <a:lnTo>
                  <a:pt x="38855" y="68276"/>
                </a:lnTo>
                <a:lnTo>
                  <a:pt x="30260" y="82243"/>
                </a:lnTo>
                <a:lnTo>
                  <a:pt x="24120" y="96250"/>
                </a:lnTo>
                <a:lnTo>
                  <a:pt x="20437" y="110178"/>
                </a:lnTo>
                <a:lnTo>
                  <a:pt x="19209" y="123909"/>
                </a:lnTo>
                <a:lnTo>
                  <a:pt x="274218" y="123909"/>
                </a:lnTo>
                <a:lnTo>
                  <a:pt x="276355" y="136552"/>
                </a:lnTo>
                <a:lnTo>
                  <a:pt x="274923" y="142874"/>
                </a:lnTo>
                <a:lnTo>
                  <a:pt x="19209" y="142874"/>
                </a:lnTo>
                <a:lnTo>
                  <a:pt x="20437" y="156783"/>
                </a:lnTo>
                <a:lnTo>
                  <a:pt x="24120" y="170691"/>
                </a:lnTo>
                <a:lnTo>
                  <a:pt x="30260" y="184599"/>
                </a:lnTo>
                <a:lnTo>
                  <a:pt x="38855" y="198507"/>
                </a:lnTo>
                <a:lnTo>
                  <a:pt x="115693" y="198507"/>
                </a:lnTo>
                <a:lnTo>
                  <a:pt x="116206" y="204829"/>
                </a:lnTo>
                <a:lnTo>
                  <a:pt x="96484" y="204829"/>
                </a:lnTo>
                <a:lnTo>
                  <a:pt x="85958" y="205817"/>
                </a:lnTo>
                <a:lnTo>
                  <a:pt x="62287" y="210163"/>
                </a:lnTo>
                <a:lnTo>
                  <a:pt x="51516" y="211151"/>
                </a:lnTo>
                <a:lnTo>
                  <a:pt x="63413" y="223881"/>
                </a:lnTo>
                <a:lnTo>
                  <a:pt x="78256" y="234279"/>
                </a:lnTo>
                <a:lnTo>
                  <a:pt x="94246" y="242385"/>
                </a:lnTo>
                <a:lnTo>
                  <a:pt x="109581" y="248240"/>
                </a:lnTo>
                <a:lnTo>
                  <a:pt x="204039" y="248240"/>
                </a:lnTo>
                <a:lnTo>
                  <a:pt x="192368" y="256036"/>
                </a:lnTo>
                <a:lnTo>
                  <a:pt x="141451" y="266784"/>
                </a:lnTo>
                <a:close/>
              </a:path>
              <a:path extrusionOk="0" h="267335" w="276860">
                <a:moveTo>
                  <a:pt x="274218" y="123909"/>
                </a:moveTo>
                <a:lnTo>
                  <a:pt x="257145" y="123909"/>
                </a:lnTo>
                <a:lnTo>
                  <a:pt x="255924" y="110178"/>
                </a:lnTo>
                <a:lnTo>
                  <a:pt x="252288" y="96250"/>
                </a:lnTo>
                <a:lnTo>
                  <a:pt x="246278" y="82243"/>
                </a:lnTo>
                <a:lnTo>
                  <a:pt x="237936" y="68276"/>
                </a:lnTo>
                <a:lnTo>
                  <a:pt x="167209" y="68276"/>
                </a:lnTo>
                <a:lnTo>
                  <a:pt x="162550" y="54460"/>
                </a:lnTo>
                <a:lnTo>
                  <a:pt x="157769" y="41197"/>
                </a:lnTo>
                <a:lnTo>
                  <a:pt x="152905" y="29040"/>
                </a:lnTo>
                <a:lnTo>
                  <a:pt x="148000" y="18543"/>
                </a:lnTo>
                <a:lnTo>
                  <a:pt x="204333" y="18543"/>
                </a:lnTo>
                <a:lnTo>
                  <a:pt x="216255" y="24865"/>
                </a:lnTo>
                <a:lnTo>
                  <a:pt x="167209" y="24865"/>
                </a:lnTo>
                <a:lnTo>
                  <a:pt x="171951" y="34276"/>
                </a:lnTo>
                <a:lnTo>
                  <a:pt x="175996" y="43568"/>
                </a:lnTo>
                <a:lnTo>
                  <a:pt x="178813" y="52781"/>
                </a:lnTo>
                <a:lnTo>
                  <a:pt x="179870" y="61954"/>
                </a:lnTo>
                <a:lnTo>
                  <a:pt x="252261" y="61954"/>
                </a:lnTo>
                <a:lnTo>
                  <a:pt x="269121" y="93741"/>
                </a:lnTo>
                <a:lnTo>
                  <a:pt x="274218" y="123909"/>
                </a:lnTo>
                <a:close/>
              </a:path>
              <a:path extrusionOk="0" h="267335" w="276860">
                <a:moveTo>
                  <a:pt x="116208" y="61954"/>
                </a:moveTo>
                <a:lnTo>
                  <a:pt x="96484" y="61954"/>
                </a:lnTo>
                <a:lnTo>
                  <a:pt x="97609" y="52781"/>
                </a:lnTo>
                <a:lnTo>
                  <a:pt x="100577" y="43568"/>
                </a:lnTo>
                <a:lnTo>
                  <a:pt x="104772" y="34276"/>
                </a:lnTo>
                <a:lnTo>
                  <a:pt x="109581" y="24865"/>
                </a:lnTo>
                <a:lnTo>
                  <a:pt x="125894" y="24865"/>
                </a:lnTo>
                <a:lnTo>
                  <a:pt x="123982" y="29040"/>
                </a:lnTo>
                <a:lnTo>
                  <a:pt x="119786" y="41197"/>
                </a:lnTo>
                <a:lnTo>
                  <a:pt x="116819" y="54460"/>
                </a:lnTo>
                <a:lnTo>
                  <a:pt x="116208" y="61954"/>
                </a:lnTo>
                <a:close/>
              </a:path>
              <a:path extrusionOk="0" h="267335" w="276860">
                <a:moveTo>
                  <a:pt x="252261" y="61954"/>
                </a:moveTo>
                <a:lnTo>
                  <a:pt x="179870" y="61954"/>
                </a:lnTo>
                <a:lnTo>
                  <a:pt x="193411" y="61862"/>
                </a:lnTo>
                <a:lnTo>
                  <a:pt x="205028" y="61216"/>
                </a:lnTo>
                <a:lnTo>
                  <a:pt x="215418" y="59465"/>
                </a:lnTo>
                <a:lnTo>
                  <a:pt x="225275" y="56054"/>
                </a:lnTo>
                <a:lnTo>
                  <a:pt x="214299" y="43357"/>
                </a:lnTo>
                <a:lnTo>
                  <a:pt x="200990" y="33506"/>
                </a:lnTo>
                <a:lnTo>
                  <a:pt x="185307" y="27131"/>
                </a:lnTo>
                <a:lnTo>
                  <a:pt x="167209" y="24865"/>
                </a:lnTo>
                <a:lnTo>
                  <a:pt x="216255" y="24865"/>
                </a:lnTo>
                <a:lnTo>
                  <a:pt x="219491" y="26582"/>
                </a:lnTo>
                <a:lnTo>
                  <a:pt x="249238" y="56259"/>
                </a:lnTo>
                <a:lnTo>
                  <a:pt x="252261" y="61954"/>
                </a:lnTo>
                <a:close/>
              </a:path>
              <a:path extrusionOk="0" h="267335" w="276860">
                <a:moveTo>
                  <a:pt x="103032" y="123909"/>
                </a:moveTo>
                <a:lnTo>
                  <a:pt x="90371" y="123909"/>
                </a:lnTo>
                <a:lnTo>
                  <a:pt x="90371" y="80920"/>
                </a:lnTo>
                <a:lnTo>
                  <a:pt x="79498" y="79833"/>
                </a:lnTo>
                <a:lnTo>
                  <a:pt x="66905" y="76969"/>
                </a:lnTo>
                <a:lnTo>
                  <a:pt x="53167" y="72919"/>
                </a:lnTo>
                <a:lnTo>
                  <a:pt x="38855" y="68276"/>
                </a:lnTo>
                <a:lnTo>
                  <a:pt x="237936" y="68276"/>
                </a:lnTo>
                <a:lnTo>
                  <a:pt x="227246" y="72919"/>
                </a:lnTo>
                <a:lnTo>
                  <a:pt x="214633" y="76969"/>
                </a:lnTo>
                <a:lnTo>
                  <a:pt x="200792" y="79833"/>
                </a:lnTo>
                <a:lnTo>
                  <a:pt x="186419" y="80920"/>
                </a:lnTo>
                <a:lnTo>
                  <a:pt x="109581" y="80920"/>
                </a:lnTo>
                <a:lnTo>
                  <a:pt x="108558" y="93741"/>
                </a:lnTo>
                <a:lnTo>
                  <a:pt x="106307" y="104785"/>
                </a:lnTo>
                <a:lnTo>
                  <a:pt x="104055" y="114643"/>
                </a:lnTo>
                <a:lnTo>
                  <a:pt x="103032" y="123909"/>
                </a:lnTo>
                <a:close/>
              </a:path>
              <a:path extrusionOk="0" h="267335" w="276860">
                <a:moveTo>
                  <a:pt x="141451" y="86820"/>
                </a:moveTo>
                <a:lnTo>
                  <a:pt x="132911" y="86728"/>
                </a:lnTo>
                <a:lnTo>
                  <a:pt x="125516" y="86082"/>
                </a:lnTo>
                <a:lnTo>
                  <a:pt x="118122" y="84331"/>
                </a:lnTo>
                <a:lnTo>
                  <a:pt x="109581" y="80920"/>
                </a:lnTo>
                <a:lnTo>
                  <a:pt x="167209" y="80920"/>
                </a:lnTo>
                <a:lnTo>
                  <a:pt x="161527" y="84331"/>
                </a:lnTo>
                <a:lnTo>
                  <a:pt x="154494" y="86082"/>
                </a:lnTo>
                <a:lnTo>
                  <a:pt x="147379" y="86728"/>
                </a:lnTo>
                <a:lnTo>
                  <a:pt x="141451" y="86820"/>
                </a:lnTo>
                <a:close/>
              </a:path>
              <a:path extrusionOk="0" h="267335" w="276860">
                <a:moveTo>
                  <a:pt x="192968" y="123909"/>
                </a:moveTo>
                <a:lnTo>
                  <a:pt x="173758" y="123909"/>
                </a:lnTo>
                <a:lnTo>
                  <a:pt x="173656" y="114643"/>
                </a:lnTo>
                <a:lnTo>
                  <a:pt x="172940" y="104785"/>
                </a:lnTo>
                <a:lnTo>
                  <a:pt x="170985" y="93705"/>
                </a:lnTo>
                <a:lnTo>
                  <a:pt x="167209" y="80920"/>
                </a:lnTo>
                <a:lnTo>
                  <a:pt x="186419" y="80920"/>
                </a:lnTo>
                <a:lnTo>
                  <a:pt x="187442" y="91074"/>
                </a:lnTo>
                <a:lnTo>
                  <a:pt x="191945" y="113754"/>
                </a:lnTo>
                <a:lnTo>
                  <a:pt x="192968" y="123909"/>
                </a:lnTo>
                <a:close/>
              </a:path>
              <a:path extrusionOk="0" h="267335" w="276860">
                <a:moveTo>
                  <a:pt x="237936" y="198507"/>
                </a:moveTo>
                <a:lnTo>
                  <a:pt x="38855" y="198507"/>
                </a:lnTo>
                <a:lnTo>
                  <a:pt x="53167" y="194997"/>
                </a:lnTo>
                <a:lnTo>
                  <a:pt x="66905" y="192554"/>
                </a:lnTo>
                <a:lnTo>
                  <a:pt x="79498" y="190032"/>
                </a:lnTo>
                <a:lnTo>
                  <a:pt x="90371" y="186285"/>
                </a:lnTo>
                <a:lnTo>
                  <a:pt x="90371" y="142874"/>
                </a:lnTo>
                <a:lnTo>
                  <a:pt x="103032" y="142874"/>
                </a:lnTo>
                <a:lnTo>
                  <a:pt x="104055" y="153036"/>
                </a:lnTo>
                <a:lnTo>
                  <a:pt x="108558" y="175887"/>
                </a:lnTo>
                <a:lnTo>
                  <a:pt x="109581" y="186285"/>
                </a:lnTo>
                <a:lnTo>
                  <a:pt x="186419" y="186285"/>
                </a:lnTo>
                <a:lnTo>
                  <a:pt x="200792" y="190032"/>
                </a:lnTo>
                <a:lnTo>
                  <a:pt x="214633" y="192554"/>
                </a:lnTo>
                <a:lnTo>
                  <a:pt x="227246" y="194997"/>
                </a:lnTo>
                <a:lnTo>
                  <a:pt x="237936" y="198507"/>
                </a:lnTo>
                <a:close/>
              </a:path>
              <a:path extrusionOk="0" h="267335" w="276860">
                <a:moveTo>
                  <a:pt x="186419" y="186285"/>
                </a:moveTo>
                <a:lnTo>
                  <a:pt x="167209" y="186285"/>
                </a:lnTo>
                <a:lnTo>
                  <a:pt x="170996" y="175887"/>
                </a:lnTo>
                <a:lnTo>
                  <a:pt x="172940" y="164422"/>
                </a:lnTo>
                <a:lnTo>
                  <a:pt x="173656" y="153036"/>
                </a:lnTo>
                <a:lnTo>
                  <a:pt x="173758" y="142874"/>
                </a:lnTo>
                <a:lnTo>
                  <a:pt x="192968" y="142874"/>
                </a:lnTo>
                <a:lnTo>
                  <a:pt x="191945" y="153036"/>
                </a:lnTo>
                <a:lnTo>
                  <a:pt x="187442" y="175887"/>
                </a:lnTo>
                <a:lnTo>
                  <a:pt x="186419" y="186285"/>
                </a:lnTo>
                <a:close/>
              </a:path>
              <a:path extrusionOk="0" h="267335" w="276860">
                <a:moveTo>
                  <a:pt x="167209" y="248240"/>
                </a:moveTo>
                <a:lnTo>
                  <a:pt x="148000" y="248240"/>
                </a:lnTo>
                <a:lnTo>
                  <a:pt x="152905" y="237921"/>
                </a:lnTo>
                <a:lnTo>
                  <a:pt x="157769" y="225744"/>
                </a:lnTo>
                <a:lnTo>
                  <a:pt x="162550" y="212383"/>
                </a:lnTo>
                <a:lnTo>
                  <a:pt x="167209" y="198507"/>
                </a:lnTo>
                <a:lnTo>
                  <a:pt x="237936" y="198507"/>
                </a:lnTo>
                <a:lnTo>
                  <a:pt x="246278" y="184599"/>
                </a:lnTo>
                <a:lnTo>
                  <a:pt x="252288" y="170691"/>
                </a:lnTo>
                <a:lnTo>
                  <a:pt x="255924" y="156783"/>
                </a:lnTo>
                <a:lnTo>
                  <a:pt x="257145" y="142874"/>
                </a:lnTo>
                <a:lnTo>
                  <a:pt x="274923" y="142874"/>
                </a:lnTo>
                <a:lnTo>
                  <a:pt x="265222" y="185705"/>
                </a:lnTo>
                <a:lnTo>
                  <a:pt x="251513" y="204829"/>
                </a:lnTo>
                <a:lnTo>
                  <a:pt x="179870" y="204829"/>
                </a:lnTo>
                <a:lnTo>
                  <a:pt x="178813" y="215050"/>
                </a:lnTo>
                <a:lnTo>
                  <a:pt x="175996" y="226535"/>
                </a:lnTo>
                <a:lnTo>
                  <a:pt x="171951" y="238019"/>
                </a:lnTo>
                <a:lnTo>
                  <a:pt x="167209" y="248240"/>
                </a:lnTo>
                <a:close/>
              </a:path>
              <a:path extrusionOk="0" h="267335" w="276860">
                <a:moveTo>
                  <a:pt x="128791" y="248240"/>
                </a:moveTo>
                <a:lnTo>
                  <a:pt x="109581" y="248240"/>
                </a:lnTo>
                <a:lnTo>
                  <a:pt x="104736" y="237921"/>
                </a:lnTo>
                <a:lnTo>
                  <a:pt x="100577" y="226535"/>
                </a:lnTo>
                <a:lnTo>
                  <a:pt x="97609" y="215050"/>
                </a:lnTo>
                <a:lnTo>
                  <a:pt x="96484" y="204829"/>
                </a:lnTo>
                <a:lnTo>
                  <a:pt x="116206" y="204829"/>
                </a:lnTo>
                <a:lnTo>
                  <a:pt x="116819" y="212383"/>
                </a:lnTo>
                <a:lnTo>
                  <a:pt x="119786" y="225744"/>
                </a:lnTo>
                <a:lnTo>
                  <a:pt x="124028" y="238019"/>
                </a:lnTo>
                <a:lnTo>
                  <a:pt x="128791" y="248240"/>
                </a:lnTo>
                <a:close/>
              </a:path>
              <a:path extrusionOk="0" h="267335" w="276860">
                <a:moveTo>
                  <a:pt x="204039" y="248240"/>
                </a:moveTo>
                <a:lnTo>
                  <a:pt x="167209" y="248240"/>
                </a:lnTo>
                <a:lnTo>
                  <a:pt x="185307" y="242385"/>
                </a:lnTo>
                <a:lnTo>
                  <a:pt x="200990" y="234279"/>
                </a:lnTo>
                <a:lnTo>
                  <a:pt x="214299" y="223881"/>
                </a:lnTo>
                <a:lnTo>
                  <a:pt x="225275" y="211151"/>
                </a:lnTo>
                <a:lnTo>
                  <a:pt x="215418" y="210163"/>
                </a:lnTo>
                <a:lnTo>
                  <a:pt x="205028" y="207990"/>
                </a:lnTo>
                <a:lnTo>
                  <a:pt x="193411" y="205817"/>
                </a:lnTo>
                <a:lnTo>
                  <a:pt x="179870" y="204829"/>
                </a:lnTo>
                <a:lnTo>
                  <a:pt x="251513" y="204829"/>
                </a:lnTo>
                <a:lnTo>
                  <a:pt x="235425" y="227272"/>
                </a:lnTo>
                <a:lnTo>
                  <a:pt x="204039" y="2482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83968" y="4854823"/>
            <a:ext cx="3270250" cy="1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Copyright 2021, ZaranTech LLC. All rights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6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299856" y="965912"/>
            <a:ext cx="8651663" cy="1162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class is like a blueprint of an object or a template that binds similar kind of data. It defines the characteristics of an object. Following are the components of class: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374" y="1778955"/>
            <a:ext cx="4121253" cy="2840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5820" y="1063711"/>
            <a:ext cx="2718836" cy="287691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type="title"/>
          </p:nvPr>
        </p:nvSpPr>
        <p:spPr>
          <a:xfrm>
            <a:off x="898711" y="203062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The Concepts Of Class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7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7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333879" y="885431"/>
            <a:ext cx="6066921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variables or constant declared within the class and can be access by all the methods of that class.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Determines the behavior of an object, it provide some functionality. A method can access all the attributes of their class.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are defined in the definition part of a class and implement it in the implementation part using the following processing block: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METHOD &lt;meth&gt;.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...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ENDMETHOD.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Methods are called using the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METHOD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statement.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18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322993" y="1046754"/>
            <a:ext cx="546820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3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A mechanism through which one method can raise method of another class.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3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Independent structure which are used in a class to extend functionality of a class.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3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Alias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 concept of providing alternate method name for interface method in an implemented class.</a:t>
            </a:r>
            <a:endParaRPr/>
          </a:p>
        </p:txBody>
      </p:sp>
      <p:sp>
        <p:nvSpPr>
          <p:cNvPr id="206" name="Google Shape;206;p18"/>
          <p:cNvSpPr txBox="1"/>
          <p:nvPr>
            <p:ph type="title"/>
          </p:nvPr>
        </p:nvSpPr>
        <p:spPr>
          <a:xfrm>
            <a:off x="876940" y="166121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The Concepts Of Class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746419" y="271453"/>
            <a:ext cx="7758538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Component Types Of Class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19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322993" y="1128767"/>
            <a:ext cx="554440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Component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(instance attributes, instance methods &amp; instance events) – These components can only be addressed by the instance(object) of that class only.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components exist separately in each instance (object) of the class and are referred using instance component selector using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‘-&gt;’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0279" y="1233864"/>
            <a:ext cx="29718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0"/>
          <p:cNvSpPr txBox="1"/>
          <p:nvPr>
            <p:ph type="title"/>
          </p:nvPr>
        </p:nvSpPr>
        <p:spPr>
          <a:xfrm>
            <a:off x="746419" y="271453"/>
            <a:ext cx="7758538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Component Types Of Class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20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322993" y="909752"/>
            <a:ext cx="5544407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2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Component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(static attributes, static method &amp; static events) – These components can be used independently of a class instance.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components only exist once per class and are valid for all instances of the class. They are declared with the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keywords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components can be used without even creating an instance of the class and are referred to using static component selector’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Method Parameters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1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322993" y="1046754"/>
            <a:ext cx="5544407" cy="3008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Instance Component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transfers a value from the caller to the called method by passing an actual parameter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EXPORTING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just opposite to what IMPORTING does. IT passes value from the method to Caller.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CHANGING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transferring the value from caller to method by a variable which is processed or changed and the changed value is passed back to the Caller. Thus it combines both IMPORTING and EXPORTING function.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2"/>
          <p:cNvPicPr preferRelativeResize="0"/>
          <p:nvPr/>
        </p:nvPicPr>
        <p:blipFill rotWithShape="1">
          <a:blip r:embed="rId3">
            <a:alphaModFix/>
          </a:blip>
          <a:srcRect b="12962" l="3464" r="3464" t="4074"/>
          <a:stretch/>
        </p:blipFill>
        <p:spPr>
          <a:xfrm>
            <a:off x="5659542" y="1181443"/>
            <a:ext cx="2784021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2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2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322993" y="1046754"/>
            <a:ext cx="5544407" cy="337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goal is to handle complexity by hiding unnecessary details from the user.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enables the user to implement more complex logic on top of the provided abstraction without understanding or even thinking about all the hidden complexity.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general, the abstraction is the act of removing characteristics from something in order to reduce it to a set of essential functions or characteristics.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Abstraction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3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3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pic>
        <p:nvPicPr>
          <p:cNvPr id="263" name="Google Shape;26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504" y="1178112"/>
            <a:ext cx="5760993" cy="3137174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Encapsulation: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4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322993" y="799299"/>
            <a:ext cx="5741179" cy="4116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Encapsulation is the process of combining data and code into a single unit (object / class).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OOP, every object is associated with its data and code. In programming, data is defined as variables and code is defined as methods.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java programming language uses the class concept to implement encapsulation.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Encapsulation may also refer to a mechanism of restricting the direct access to some components of an object, such that users cannot access state values for all of the variables of a particular object. 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1866" y="1612997"/>
            <a:ext cx="2562970" cy="1982511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Encapsulation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5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25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7381" y="1137105"/>
            <a:ext cx="6849238" cy="315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>
            <a:off x="0" y="0"/>
            <a:ext cx="1581785" cy="5143500"/>
            <a:chOff x="0" y="0"/>
            <a:chExt cx="1581785" cy="5143500"/>
          </a:xfrm>
        </p:grpSpPr>
        <p:sp>
          <p:nvSpPr>
            <p:cNvPr id="62" name="Google Shape;62;p8"/>
            <p:cNvSpPr/>
            <p:nvPr/>
          </p:nvSpPr>
          <p:spPr>
            <a:xfrm>
              <a:off x="0" y="0"/>
              <a:ext cx="1581785" cy="5143500"/>
            </a:xfrm>
            <a:custGeom>
              <a:rect b="b" l="l" r="r" t="t"/>
              <a:pathLst>
                <a:path extrusionOk="0" h="5143500" w="1581785">
                  <a:moveTo>
                    <a:pt x="0" y="0"/>
                  </a:moveTo>
                  <a:lnTo>
                    <a:pt x="1581571" y="0"/>
                  </a:lnTo>
                  <a:lnTo>
                    <a:pt x="1581571" y="5143499"/>
                  </a:lnTo>
                  <a:lnTo>
                    <a:pt x="0" y="5143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Google Shape;63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6735" y="2931790"/>
              <a:ext cx="945499" cy="2098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8"/>
            <p:cNvSpPr/>
            <p:nvPr/>
          </p:nvSpPr>
          <p:spPr>
            <a:xfrm>
              <a:off x="584318" y="339502"/>
              <a:ext cx="410845" cy="427355"/>
            </a:xfrm>
            <a:custGeom>
              <a:rect b="b" l="l" r="r" t="t"/>
              <a:pathLst>
                <a:path extrusionOk="0" h="427355" w="410844">
                  <a:moveTo>
                    <a:pt x="205165" y="426893"/>
                  </a:moveTo>
                  <a:lnTo>
                    <a:pt x="158123" y="421256"/>
                  </a:lnTo>
                  <a:lnTo>
                    <a:pt x="114939" y="405198"/>
                  </a:lnTo>
                  <a:lnTo>
                    <a:pt x="76845" y="380002"/>
                  </a:lnTo>
                  <a:lnTo>
                    <a:pt x="45072" y="346947"/>
                  </a:lnTo>
                  <a:lnTo>
                    <a:pt x="20853" y="307315"/>
                  </a:lnTo>
                  <a:lnTo>
                    <a:pt x="5418" y="262388"/>
                  </a:lnTo>
                  <a:lnTo>
                    <a:pt x="0" y="213446"/>
                  </a:lnTo>
                  <a:lnTo>
                    <a:pt x="5418" y="164505"/>
                  </a:lnTo>
                  <a:lnTo>
                    <a:pt x="20853" y="119578"/>
                  </a:lnTo>
                  <a:lnTo>
                    <a:pt x="45072" y="79946"/>
                  </a:lnTo>
                  <a:lnTo>
                    <a:pt x="76845" y="46891"/>
                  </a:lnTo>
                  <a:lnTo>
                    <a:pt x="114939" y="21695"/>
                  </a:lnTo>
                  <a:lnTo>
                    <a:pt x="158123" y="5637"/>
                  </a:lnTo>
                  <a:lnTo>
                    <a:pt x="205165" y="0"/>
                  </a:lnTo>
                  <a:lnTo>
                    <a:pt x="245378" y="4139"/>
                  </a:lnTo>
                  <a:lnTo>
                    <a:pt x="283679" y="16247"/>
                  </a:lnTo>
                  <a:lnTo>
                    <a:pt x="318992" y="35861"/>
                  </a:lnTo>
                  <a:lnTo>
                    <a:pt x="350240" y="62517"/>
                  </a:lnTo>
                  <a:lnTo>
                    <a:pt x="375861" y="95026"/>
                  </a:lnTo>
                  <a:lnTo>
                    <a:pt x="394714" y="131764"/>
                  </a:lnTo>
                  <a:lnTo>
                    <a:pt x="406353" y="171611"/>
                  </a:lnTo>
                  <a:lnTo>
                    <a:pt x="410331" y="213446"/>
                  </a:lnTo>
                  <a:lnTo>
                    <a:pt x="404913" y="262388"/>
                  </a:lnTo>
                  <a:lnTo>
                    <a:pt x="389478" y="307315"/>
                  </a:lnTo>
                  <a:lnTo>
                    <a:pt x="365259" y="346947"/>
                  </a:lnTo>
                  <a:lnTo>
                    <a:pt x="333486" y="380002"/>
                  </a:lnTo>
                  <a:lnTo>
                    <a:pt x="295392" y="405198"/>
                  </a:lnTo>
                  <a:lnTo>
                    <a:pt x="252208" y="421256"/>
                  </a:lnTo>
                  <a:lnTo>
                    <a:pt x="205165" y="426893"/>
                  </a:lnTo>
                  <a:close/>
                </a:path>
              </a:pathLst>
            </a:custGeom>
            <a:solidFill>
              <a:srgbClr val="F1A40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84318" y="339502"/>
              <a:ext cx="410845" cy="427355"/>
            </a:xfrm>
            <a:custGeom>
              <a:rect b="b" l="l" r="r" t="t"/>
              <a:pathLst>
                <a:path extrusionOk="0" h="427355" w="410844">
                  <a:moveTo>
                    <a:pt x="0" y="213446"/>
                  </a:moveTo>
                  <a:lnTo>
                    <a:pt x="5418" y="164505"/>
                  </a:lnTo>
                  <a:lnTo>
                    <a:pt x="20853" y="119578"/>
                  </a:lnTo>
                  <a:lnTo>
                    <a:pt x="45072" y="79946"/>
                  </a:lnTo>
                  <a:lnTo>
                    <a:pt x="76845" y="46891"/>
                  </a:lnTo>
                  <a:lnTo>
                    <a:pt x="114939" y="21695"/>
                  </a:lnTo>
                  <a:lnTo>
                    <a:pt x="158123" y="5637"/>
                  </a:lnTo>
                  <a:lnTo>
                    <a:pt x="205165" y="0"/>
                  </a:lnTo>
                  <a:lnTo>
                    <a:pt x="245378" y="4139"/>
                  </a:lnTo>
                  <a:lnTo>
                    <a:pt x="283679" y="16247"/>
                  </a:lnTo>
                  <a:lnTo>
                    <a:pt x="318992" y="35861"/>
                  </a:lnTo>
                  <a:lnTo>
                    <a:pt x="350240" y="62517"/>
                  </a:lnTo>
                  <a:lnTo>
                    <a:pt x="375861" y="95026"/>
                  </a:lnTo>
                  <a:lnTo>
                    <a:pt x="394714" y="131764"/>
                  </a:lnTo>
                  <a:lnTo>
                    <a:pt x="406353" y="171611"/>
                  </a:lnTo>
                  <a:lnTo>
                    <a:pt x="410331" y="213446"/>
                  </a:lnTo>
                  <a:lnTo>
                    <a:pt x="404913" y="262388"/>
                  </a:lnTo>
                  <a:lnTo>
                    <a:pt x="389478" y="307315"/>
                  </a:lnTo>
                  <a:lnTo>
                    <a:pt x="365259" y="346947"/>
                  </a:lnTo>
                  <a:lnTo>
                    <a:pt x="333486" y="380002"/>
                  </a:lnTo>
                  <a:lnTo>
                    <a:pt x="295392" y="405198"/>
                  </a:lnTo>
                  <a:lnTo>
                    <a:pt x="252208" y="421256"/>
                  </a:lnTo>
                  <a:lnTo>
                    <a:pt x="205165" y="426893"/>
                  </a:lnTo>
                  <a:lnTo>
                    <a:pt x="158123" y="421256"/>
                  </a:lnTo>
                  <a:lnTo>
                    <a:pt x="114939" y="405198"/>
                  </a:lnTo>
                  <a:lnTo>
                    <a:pt x="76845" y="380002"/>
                  </a:lnTo>
                  <a:lnTo>
                    <a:pt x="45072" y="346947"/>
                  </a:lnTo>
                  <a:lnTo>
                    <a:pt x="20853" y="307315"/>
                  </a:lnTo>
                  <a:lnTo>
                    <a:pt x="5418" y="262388"/>
                  </a:lnTo>
                  <a:lnTo>
                    <a:pt x="0" y="213446"/>
                  </a:lnTo>
                  <a:close/>
                </a:path>
              </a:pathLst>
            </a:custGeom>
            <a:noFill/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8"/>
          <p:cNvSpPr txBox="1"/>
          <p:nvPr/>
        </p:nvSpPr>
        <p:spPr>
          <a:xfrm>
            <a:off x="725063" y="385553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1880991" y="256616"/>
            <a:ext cx="156591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Disclaimer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/>
          <p:nvPr/>
        </p:nvSpPr>
        <p:spPr>
          <a:xfrm>
            <a:off x="1907704" y="768675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/>
        </p:nvSpPr>
        <p:spPr>
          <a:xfrm>
            <a:off x="1911468" y="869950"/>
            <a:ext cx="6819265" cy="3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12420" lvl="0" marL="325120" marR="19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This presentation examples, images, and references are provided for  informational purposes only.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2420" lvl="0" marL="32512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Complying with all applicable copyrights laws is the responsibility of the user.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2420" lvl="0" marL="325120" marR="127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Without limiting the rights under copyright, no part of this document may be  reproduced, stored or introduced into a retrieval system, or transmitted in any  form or by any means.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2420" lvl="0" marL="325120" marR="508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Credits shall be given to the images taken from the open-source and cannot be  used for promotional activities.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8"/>
          <p:cNvSpPr txBox="1"/>
          <p:nvPr/>
        </p:nvSpPr>
        <p:spPr>
          <a:xfrm>
            <a:off x="1620688" y="4909450"/>
            <a:ext cx="3270250" cy="16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© Copyright 2021, ZaranTech LLC. All rights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5072" y="1289531"/>
            <a:ext cx="3439584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6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26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322993" y="1046754"/>
            <a:ext cx="554440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means using one thing for different operations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occurs usually in inheritance – for e.g. redefining methods which we saw under the concept of inheritance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Polymorphism means redefining methods to either overload them or override them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Overloading methods means when we use the same method name but use different parameters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Overriding methods means when we use the same method name and parameters, but the two methods are related via inheritance relationship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Polymorphism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7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7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grpSp>
        <p:nvGrpSpPr>
          <p:cNvPr id="309" name="Google Shape;309;p27"/>
          <p:cNvGrpSpPr/>
          <p:nvPr/>
        </p:nvGrpSpPr>
        <p:grpSpPr>
          <a:xfrm>
            <a:off x="2492632" y="971576"/>
            <a:ext cx="4387334" cy="3198640"/>
            <a:chOff x="511432" y="26"/>
            <a:chExt cx="4387334" cy="3198640"/>
          </a:xfrm>
        </p:grpSpPr>
        <p:sp>
          <p:nvSpPr>
            <p:cNvPr id="310" name="Google Shape;310;p27"/>
            <p:cNvSpPr/>
            <p:nvPr/>
          </p:nvSpPr>
          <p:spPr>
            <a:xfrm>
              <a:off x="4098973" y="1925997"/>
              <a:ext cx="91440" cy="35887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1" name="Google Shape;311;p27"/>
            <p:cNvSpPr/>
            <p:nvPr/>
          </p:nvSpPr>
          <p:spPr>
            <a:xfrm>
              <a:off x="3013584" y="783576"/>
              <a:ext cx="1131109" cy="35887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B649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2" name="Google Shape;312;p27"/>
            <p:cNvSpPr/>
            <p:nvPr/>
          </p:nvSpPr>
          <p:spPr>
            <a:xfrm>
              <a:off x="1882474" y="1925997"/>
              <a:ext cx="754073" cy="35887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3" name="Google Shape;313;p27"/>
            <p:cNvSpPr/>
            <p:nvPr/>
          </p:nvSpPr>
          <p:spPr>
            <a:xfrm>
              <a:off x="1128401" y="1925997"/>
              <a:ext cx="754073" cy="35887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4674A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4" name="Google Shape;314;p27"/>
            <p:cNvSpPr/>
            <p:nvPr/>
          </p:nvSpPr>
          <p:spPr>
            <a:xfrm>
              <a:off x="1882474" y="783576"/>
              <a:ext cx="1131109" cy="35887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6"/>
                  </a:lnTo>
                  <a:lnTo>
                    <a:pt x="0" y="81776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3B6495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15" name="Google Shape;315;p27"/>
            <p:cNvSpPr/>
            <p:nvPr/>
          </p:nvSpPr>
          <p:spPr>
            <a:xfrm>
              <a:off x="2396615" y="26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2533719" y="130275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 txBox="1"/>
            <p:nvPr/>
          </p:nvSpPr>
          <p:spPr>
            <a:xfrm>
              <a:off x="2556668" y="153224"/>
              <a:ext cx="1188039" cy="737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Polymorphism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1265506" y="1142446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1402610" y="1272695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 txBox="1"/>
            <p:nvPr/>
          </p:nvSpPr>
          <p:spPr>
            <a:xfrm>
              <a:off x="1425559" y="1295644"/>
              <a:ext cx="1188039" cy="737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Static /Compile Time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11432" y="2284867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48537" y="2415116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 txBox="1"/>
            <p:nvPr/>
          </p:nvSpPr>
          <p:spPr>
            <a:xfrm>
              <a:off x="671486" y="2438065"/>
              <a:ext cx="1188039" cy="737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Function Overloading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019579" y="2284867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156683" y="2415116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 txBox="1"/>
            <p:nvPr/>
          </p:nvSpPr>
          <p:spPr>
            <a:xfrm>
              <a:off x="2179632" y="2438065"/>
              <a:ext cx="1188039" cy="737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Operator overloading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3527725" y="1142446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3664829" y="1272695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 txBox="1"/>
            <p:nvPr/>
          </p:nvSpPr>
          <p:spPr>
            <a:xfrm>
              <a:off x="3687778" y="1295644"/>
              <a:ext cx="1188039" cy="737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Dynamic/Run Time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3527725" y="2284867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3664829" y="2415116"/>
              <a:ext cx="1233937" cy="78355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7"/>
            <p:cNvSpPr txBox="1"/>
            <p:nvPr/>
          </p:nvSpPr>
          <p:spPr>
            <a:xfrm>
              <a:off x="3687778" y="2438065"/>
              <a:ext cx="1188039" cy="7376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Method overloading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/>
          <p:nvPr>
            <p:ph type="title"/>
          </p:nvPr>
        </p:nvSpPr>
        <p:spPr>
          <a:xfrm>
            <a:off x="746419" y="271453"/>
            <a:ext cx="7758538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260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8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2" name="Google Shape;342;p28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322993" y="1046754"/>
            <a:ext cx="554440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allows a sub class or a child class to inherit the properties from a parent class.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OOABAP, only single and multilevel inheritance is allowed.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inheritance means only one parent class and its child class.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Multilevel Inheritance means a parent class can have a child class, it grandchild class and so on with the hierarchy.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main advantage of inheritance is reusability of code functionality &amp; fast implementation time.</a:t>
            </a: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2665" y="1345214"/>
            <a:ext cx="3171991" cy="2819400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"/>
          <p:cNvSpPr txBox="1"/>
          <p:nvPr>
            <p:ph type="title"/>
          </p:nvPr>
        </p:nvSpPr>
        <p:spPr>
          <a:xfrm>
            <a:off x="746419" y="271453"/>
            <a:ext cx="7758538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Inheritance</a:t>
            </a:r>
            <a:endParaRPr sz="2600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9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9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29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5536" y="1047750"/>
            <a:ext cx="7000304" cy="3667736"/>
          </a:xfrm>
          <a:prstGeom prst="rect">
            <a:avLst/>
          </a:prstGeom>
          <a:solidFill>
            <a:srgbClr val="ECECEC"/>
          </a:solidFill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Advantages of OOABAP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0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0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30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322993" y="1046754"/>
            <a:ext cx="7297007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OOABAP, programs are divided into objects leading to better and powerful data management.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properties like data hiding(encapsulation) &amp; code reusability(inheritance) with more data security.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performance with less consumption of time.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Helps in future orientation.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and it much easier to maintain as compare to procedural ABAP programming.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Advantages of OOABAP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1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/>
          <p:nvPr>
            <p:ph idx="12" type="sldNum"/>
          </p:nvPr>
        </p:nvSpPr>
        <p:spPr>
          <a:xfrm>
            <a:off x="8504957" y="4500781"/>
            <a:ext cx="30987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31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322993" y="1046754"/>
            <a:ext cx="7297007" cy="1900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Relatively flexible &amp; adaptable to changing business needs.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Oriented programming languages include features such as “Class”, “Instance”, “Inheritance” and “Polymorphism” that increase the power and flexibility of an object.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334" y="2163015"/>
            <a:ext cx="3867333" cy="21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32"/>
          <p:cNvGrpSpPr/>
          <p:nvPr/>
        </p:nvGrpSpPr>
        <p:grpSpPr>
          <a:xfrm>
            <a:off x="3311859" y="737641"/>
            <a:ext cx="2520315" cy="2520315"/>
            <a:chOff x="3311859" y="737641"/>
            <a:chExt cx="2520315" cy="2520315"/>
          </a:xfrm>
        </p:grpSpPr>
        <p:sp>
          <p:nvSpPr>
            <p:cNvPr id="383" name="Google Shape;383;p32"/>
            <p:cNvSpPr/>
            <p:nvPr/>
          </p:nvSpPr>
          <p:spPr>
            <a:xfrm>
              <a:off x="3311859" y="737641"/>
              <a:ext cx="2520315" cy="2520315"/>
            </a:xfrm>
            <a:custGeom>
              <a:rect b="b" l="l" r="r" t="t"/>
              <a:pathLst>
                <a:path extrusionOk="0" h="2520315" w="2520315">
                  <a:moveTo>
                    <a:pt x="1260139" y="2520279"/>
                  </a:moveTo>
                  <a:lnTo>
                    <a:pt x="1211804" y="2519369"/>
                  </a:lnTo>
                  <a:lnTo>
                    <a:pt x="1163928" y="2516661"/>
                  </a:lnTo>
                  <a:lnTo>
                    <a:pt x="1116545" y="2512188"/>
                  </a:lnTo>
                  <a:lnTo>
                    <a:pt x="1069688" y="2505981"/>
                  </a:lnTo>
                  <a:lnTo>
                    <a:pt x="1023389" y="2498074"/>
                  </a:lnTo>
                  <a:lnTo>
                    <a:pt x="977681" y="2488500"/>
                  </a:lnTo>
                  <a:lnTo>
                    <a:pt x="932596" y="2477291"/>
                  </a:lnTo>
                  <a:lnTo>
                    <a:pt x="888167" y="2464479"/>
                  </a:lnTo>
                  <a:lnTo>
                    <a:pt x="844427" y="2450098"/>
                  </a:lnTo>
                  <a:lnTo>
                    <a:pt x="801408" y="2434179"/>
                  </a:lnTo>
                  <a:lnTo>
                    <a:pt x="759142" y="2416756"/>
                  </a:lnTo>
                  <a:lnTo>
                    <a:pt x="717664" y="2397862"/>
                  </a:lnTo>
                  <a:lnTo>
                    <a:pt x="677005" y="2377528"/>
                  </a:lnTo>
                  <a:lnTo>
                    <a:pt x="637197" y="2355787"/>
                  </a:lnTo>
                  <a:lnTo>
                    <a:pt x="598274" y="2332673"/>
                  </a:lnTo>
                  <a:lnTo>
                    <a:pt x="560268" y="2308217"/>
                  </a:lnTo>
                  <a:lnTo>
                    <a:pt x="523212" y="2282452"/>
                  </a:lnTo>
                  <a:lnTo>
                    <a:pt x="487138" y="2255412"/>
                  </a:lnTo>
                  <a:lnTo>
                    <a:pt x="452079" y="2227128"/>
                  </a:lnTo>
                  <a:lnTo>
                    <a:pt x="418067" y="2197634"/>
                  </a:lnTo>
                  <a:lnTo>
                    <a:pt x="385136" y="2166961"/>
                  </a:lnTo>
                  <a:lnTo>
                    <a:pt x="353318" y="2135143"/>
                  </a:lnTo>
                  <a:lnTo>
                    <a:pt x="322645" y="2102212"/>
                  </a:lnTo>
                  <a:lnTo>
                    <a:pt x="293151" y="2068200"/>
                  </a:lnTo>
                  <a:lnTo>
                    <a:pt x="264867" y="2033141"/>
                  </a:lnTo>
                  <a:lnTo>
                    <a:pt x="237826" y="1997067"/>
                  </a:lnTo>
                  <a:lnTo>
                    <a:pt x="212062" y="1960011"/>
                  </a:lnTo>
                  <a:lnTo>
                    <a:pt x="187606" y="1922005"/>
                  </a:lnTo>
                  <a:lnTo>
                    <a:pt x="164492" y="1883082"/>
                  </a:lnTo>
                  <a:lnTo>
                    <a:pt x="142751" y="1843274"/>
                  </a:lnTo>
                  <a:lnTo>
                    <a:pt x="122417" y="1802615"/>
                  </a:lnTo>
                  <a:lnTo>
                    <a:pt x="103523" y="1761137"/>
                  </a:lnTo>
                  <a:lnTo>
                    <a:pt x="86100" y="1718872"/>
                  </a:lnTo>
                  <a:lnTo>
                    <a:pt x="70181" y="1675853"/>
                  </a:lnTo>
                  <a:lnTo>
                    <a:pt x="55800" y="1632112"/>
                  </a:lnTo>
                  <a:lnTo>
                    <a:pt x="42988" y="1587683"/>
                  </a:lnTo>
                  <a:lnTo>
                    <a:pt x="31779" y="1542598"/>
                  </a:lnTo>
                  <a:lnTo>
                    <a:pt x="22204" y="1496890"/>
                  </a:lnTo>
                  <a:lnTo>
                    <a:pt x="14298" y="1450591"/>
                  </a:lnTo>
                  <a:lnTo>
                    <a:pt x="8091" y="1403734"/>
                  </a:lnTo>
                  <a:lnTo>
                    <a:pt x="3618" y="1356351"/>
                  </a:lnTo>
                  <a:lnTo>
                    <a:pt x="909" y="1308475"/>
                  </a:lnTo>
                  <a:lnTo>
                    <a:pt x="0" y="1260139"/>
                  </a:lnTo>
                  <a:lnTo>
                    <a:pt x="909" y="1211804"/>
                  </a:lnTo>
                  <a:lnTo>
                    <a:pt x="3618" y="1163928"/>
                  </a:lnTo>
                  <a:lnTo>
                    <a:pt x="8091" y="1116545"/>
                  </a:lnTo>
                  <a:lnTo>
                    <a:pt x="14298" y="1069688"/>
                  </a:lnTo>
                  <a:lnTo>
                    <a:pt x="22204" y="1023389"/>
                  </a:lnTo>
                  <a:lnTo>
                    <a:pt x="31779" y="977681"/>
                  </a:lnTo>
                  <a:lnTo>
                    <a:pt x="42988" y="932596"/>
                  </a:lnTo>
                  <a:lnTo>
                    <a:pt x="55800" y="888167"/>
                  </a:lnTo>
                  <a:lnTo>
                    <a:pt x="70181" y="844426"/>
                  </a:lnTo>
                  <a:lnTo>
                    <a:pt x="86100" y="801407"/>
                  </a:lnTo>
                  <a:lnTo>
                    <a:pt x="103523" y="759142"/>
                  </a:lnTo>
                  <a:lnTo>
                    <a:pt x="122417" y="717664"/>
                  </a:lnTo>
                  <a:lnTo>
                    <a:pt x="142751" y="677004"/>
                  </a:lnTo>
                  <a:lnTo>
                    <a:pt x="164492" y="637197"/>
                  </a:lnTo>
                  <a:lnTo>
                    <a:pt x="187606" y="598274"/>
                  </a:lnTo>
                  <a:lnTo>
                    <a:pt x="212062" y="560268"/>
                  </a:lnTo>
                  <a:lnTo>
                    <a:pt x="237826" y="523212"/>
                  </a:lnTo>
                  <a:lnTo>
                    <a:pt x="264867" y="487138"/>
                  </a:lnTo>
                  <a:lnTo>
                    <a:pt x="293151" y="452079"/>
                  </a:lnTo>
                  <a:lnTo>
                    <a:pt x="322645" y="418067"/>
                  </a:lnTo>
                  <a:lnTo>
                    <a:pt x="353318" y="385136"/>
                  </a:lnTo>
                  <a:lnTo>
                    <a:pt x="385136" y="353318"/>
                  </a:lnTo>
                  <a:lnTo>
                    <a:pt x="418067" y="322645"/>
                  </a:lnTo>
                  <a:lnTo>
                    <a:pt x="452079" y="293151"/>
                  </a:lnTo>
                  <a:lnTo>
                    <a:pt x="487138" y="264867"/>
                  </a:lnTo>
                  <a:lnTo>
                    <a:pt x="523212" y="237826"/>
                  </a:lnTo>
                  <a:lnTo>
                    <a:pt x="560268" y="212062"/>
                  </a:lnTo>
                  <a:lnTo>
                    <a:pt x="598274" y="187606"/>
                  </a:lnTo>
                  <a:lnTo>
                    <a:pt x="637197" y="164492"/>
                  </a:lnTo>
                  <a:lnTo>
                    <a:pt x="677005" y="142751"/>
                  </a:lnTo>
                  <a:lnTo>
                    <a:pt x="717664" y="122417"/>
                  </a:lnTo>
                  <a:lnTo>
                    <a:pt x="759142" y="103523"/>
                  </a:lnTo>
                  <a:lnTo>
                    <a:pt x="801408" y="86100"/>
                  </a:lnTo>
                  <a:lnTo>
                    <a:pt x="844427" y="70181"/>
                  </a:lnTo>
                  <a:lnTo>
                    <a:pt x="888167" y="55800"/>
                  </a:lnTo>
                  <a:lnTo>
                    <a:pt x="932596" y="42988"/>
                  </a:lnTo>
                  <a:lnTo>
                    <a:pt x="977681" y="31779"/>
                  </a:lnTo>
                  <a:lnTo>
                    <a:pt x="1023389" y="22204"/>
                  </a:lnTo>
                  <a:lnTo>
                    <a:pt x="1069688" y="14298"/>
                  </a:lnTo>
                  <a:lnTo>
                    <a:pt x="1116545" y="8091"/>
                  </a:lnTo>
                  <a:lnTo>
                    <a:pt x="1163928" y="3618"/>
                  </a:lnTo>
                  <a:lnTo>
                    <a:pt x="1211804" y="909"/>
                  </a:lnTo>
                  <a:lnTo>
                    <a:pt x="1260139" y="0"/>
                  </a:lnTo>
                  <a:lnTo>
                    <a:pt x="1310160" y="992"/>
                  </a:lnTo>
                  <a:lnTo>
                    <a:pt x="1359921" y="3953"/>
                  </a:lnTo>
                  <a:lnTo>
                    <a:pt x="1409372" y="8863"/>
                  </a:lnTo>
                  <a:lnTo>
                    <a:pt x="1458459" y="15698"/>
                  </a:lnTo>
                  <a:lnTo>
                    <a:pt x="1507129" y="24436"/>
                  </a:lnTo>
                  <a:lnTo>
                    <a:pt x="1555329" y="35057"/>
                  </a:lnTo>
                  <a:lnTo>
                    <a:pt x="1603006" y="47538"/>
                  </a:lnTo>
                  <a:lnTo>
                    <a:pt x="1650108" y="61857"/>
                  </a:lnTo>
                  <a:lnTo>
                    <a:pt x="1696582" y="77992"/>
                  </a:lnTo>
                  <a:lnTo>
                    <a:pt x="1742374" y="95922"/>
                  </a:lnTo>
                  <a:lnTo>
                    <a:pt x="1787433" y="115624"/>
                  </a:lnTo>
                  <a:lnTo>
                    <a:pt x="1831704" y="137076"/>
                  </a:lnTo>
                  <a:lnTo>
                    <a:pt x="1875135" y="160257"/>
                  </a:lnTo>
                  <a:lnTo>
                    <a:pt x="1917673" y="185145"/>
                  </a:lnTo>
                  <a:lnTo>
                    <a:pt x="1959266" y="211718"/>
                  </a:lnTo>
                  <a:lnTo>
                    <a:pt x="1999860" y="239953"/>
                  </a:lnTo>
                  <a:lnTo>
                    <a:pt x="2039403" y="269830"/>
                  </a:lnTo>
                  <a:lnTo>
                    <a:pt x="2077841" y="301325"/>
                  </a:lnTo>
                  <a:lnTo>
                    <a:pt x="2115122" y="334418"/>
                  </a:lnTo>
                  <a:lnTo>
                    <a:pt x="2151193" y="369086"/>
                  </a:lnTo>
                  <a:lnTo>
                    <a:pt x="2185861" y="405157"/>
                  </a:lnTo>
                  <a:lnTo>
                    <a:pt x="2218954" y="442438"/>
                  </a:lnTo>
                  <a:lnTo>
                    <a:pt x="2250449" y="480876"/>
                  </a:lnTo>
                  <a:lnTo>
                    <a:pt x="2280326" y="520419"/>
                  </a:lnTo>
                  <a:lnTo>
                    <a:pt x="2308561" y="561013"/>
                  </a:lnTo>
                  <a:lnTo>
                    <a:pt x="2335134" y="602606"/>
                  </a:lnTo>
                  <a:lnTo>
                    <a:pt x="2360022" y="645144"/>
                  </a:lnTo>
                  <a:lnTo>
                    <a:pt x="2383203" y="688575"/>
                  </a:lnTo>
                  <a:lnTo>
                    <a:pt x="2404655" y="732847"/>
                  </a:lnTo>
                  <a:lnTo>
                    <a:pt x="2424357" y="777905"/>
                  </a:lnTo>
                  <a:lnTo>
                    <a:pt x="2442287" y="823697"/>
                  </a:lnTo>
                  <a:lnTo>
                    <a:pt x="2458422" y="870171"/>
                  </a:lnTo>
                  <a:lnTo>
                    <a:pt x="2472741" y="917273"/>
                  </a:lnTo>
                  <a:lnTo>
                    <a:pt x="2485222" y="964950"/>
                  </a:lnTo>
                  <a:lnTo>
                    <a:pt x="2495843" y="1013150"/>
                  </a:lnTo>
                  <a:lnTo>
                    <a:pt x="2504582" y="1061820"/>
                  </a:lnTo>
                  <a:lnTo>
                    <a:pt x="2511417" y="1110907"/>
                  </a:lnTo>
                  <a:lnTo>
                    <a:pt x="2516326" y="1160358"/>
                  </a:lnTo>
                  <a:lnTo>
                    <a:pt x="2519288" y="1210119"/>
                  </a:lnTo>
                  <a:lnTo>
                    <a:pt x="2520280" y="1260139"/>
                  </a:lnTo>
                  <a:lnTo>
                    <a:pt x="2519370" y="1308475"/>
                  </a:lnTo>
                  <a:lnTo>
                    <a:pt x="2516662" y="1356351"/>
                  </a:lnTo>
                  <a:lnTo>
                    <a:pt x="2512188" y="1403734"/>
                  </a:lnTo>
                  <a:lnTo>
                    <a:pt x="2505982" y="1450591"/>
                  </a:lnTo>
                  <a:lnTo>
                    <a:pt x="2498075" y="1496890"/>
                  </a:lnTo>
                  <a:lnTo>
                    <a:pt x="2488501" y="1542598"/>
                  </a:lnTo>
                  <a:lnTo>
                    <a:pt x="2477291" y="1587683"/>
                  </a:lnTo>
                  <a:lnTo>
                    <a:pt x="2464480" y="1632112"/>
                  </a:lnTo>
                  <a:lnTo>
                    <a:pt x="2450098" y="1675853"/>
                  </a:lnTo>
                  <a:lnTo>
                    <a:pt x="2434180" y="1718872"/>
                  </a:lnTo>
                  <a:lnTo>
                    <a:pt x="2416757" y="1761137"/>
                  </a:lnTo>
                  <a:lnTo>
                    <a:pt x="2397862" y="1802615"/>
                  </a:lnTo>
                  <a:lnTo>
                    <a:pt x="2377528" y="1843274"/>
                  </a:lnTo>
                  <a:lnTo>
                    <a:pt x="2355787" y="1883082"/>
                  </a:lnTo>
                  <a:lnTo>
                    <a:pt x="2332673" y="1922005"/>
                  </a:lnTo>
                  <a:lnTo>
                    <a:pt x="2308217" y="1960011"/>
                  </a:lnTo>
                  <a:lnTo>
                    <a:pt x="2282453" y="1997067"/>
                  </a:lnTo>
                  <a:lnTo>
                    <a:pt x="2255412" y="2033141"/>
                  </a:lnTo>
                  <a:lnTo>
                    <a:pt x="2227129" y="2068200"/>
                  </a:lnTo>
                  <a:lnTo>
                    <a:pt x="2197634" y="2102212"/>
                  </a:lnTo>
                  <a:lnTo>
                    <a:pt x="2166961" y="2135143"/>
                  </a:lnTo>
                  <a:lnTo>
                    <a:pt x="2135143" y="2166961"/>
                  </a:lnTo>
                  <a:lnTo>
                    <a:pt x="2102212" y="2197634"/>
                  </a:lnTo>
                  <a:lnTo>
                    <a:pt x="2068200" y="2227128"/>
                  </a:lnTo>
                  <a:lnTo>
                    <a:pt x="2033141" y="2255412"/>
                  </a:lnTo>
                  <a:lnTo>
                    <a:pt x="1997068" y="2282452"/>
                  </a:lnTo>
                  <a:lnTo>
                    <a:pt x="1960011" y="2308217"/>
                  </a:lnTo>
                  <a:lnTo>
                    <a:pt x="1922005" y="2332673"/>
                  </a:lnTo>
                  <a:lnTo>
                    <a:pt x="1883082" y="2355787"/>
                  </a:lnTo>
                  <a:lnTo>
                    <a:pt x="1843275" y="2377528"/>
                  </a:lnTo>
                  <a:lnTo>
                    <a:pt x="1802615" y="2397862"/>
                  </a:lnTo>
                  <a:lnTo>
                    <a:pt x="1761137" y="2416756"/>
                  </a:lnTo>
                  <a:lnTo>
                    <a:pt x="1718872" y="2434179"/>
                  </a:lnTo>
                  <a:lnTo>
                    <a:pt x="1675853" y="2450098"/>
                  </a:lnTo>
                  <a:lnTo>
                    <a:pt x="1632112" y="2464479"/>
                  </a:lnTo>
                  <a:lnTo>
                    <a:pt x="1587683" y="2477291"/>
                  </a:lnTo>
                  <a:lnTo>
                    <a:pt x="1542598" y="2488500"/>
                  </a:lnTo>
                  <a:lnTo>
                    <a:pt x="1496890" y="2498074"/>
                  </a:lnTo>
                  <a:lnTo>
                    <a:pt x="1450591" y="2505981"/>
                  </a:lnTo>
                  <a:lnTo>
                    <a:pt x="1403734" y="2512188"/>
                  </a:lnTo>
                  <a:lnTo>
                    <a:pt x="1356351" y="2516661"/>
                  </a:lnTo>
                  <a:lnTo>
                    <a:pt x="1308475" y="2519369"/>
                  </a:lnTo>
                  <a:lnTo>
                    <a:pt x="1260139" y="2520279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4" name="Google Shape;384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62351" y="1139211"/>
              <a:ext cx="819297" cy="18183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32"/>
          <p:cNvSpPr txBox="1"/>
          <p:nvPr>
            <p:ph type="title"/>
          </p:nvPr>
        </p:nvSpPr>
        <p:spPr>
          <a:xfrm>
            <a:off x="2596769" y="3421800"/>
            <a:ext cx="3950460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6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  <a:p>
            <a:pPr indent="0" lvl="0" marL="10795" marR="5080" rtl="0" algn="ctr">
              <a:lnSpc>
                <a:spcPct val="116700"/>
              </a:lnSpc>
              <a:spcBef>
                <a:spcPts val="95"/>
              </a:spcBef>
              <a:spcAft>
                <a:spcPts val="0"/>
              </a:spcAft>
              <a:buNone/>
            </a:pPr>
            <a:r>
              <a:rPr lang="en-US" sz="1400"/>
              <a:t>Subscribe to our Channel for more Informative Videos. 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https://www.youtube.com/user/ZaranTech</a:t>
            </a:r>
            <a:endParaRPr sz="1400"/>
          </a:p>
        </p:txBody>
      </p:sp>
      <p:pic>
        <p:nvPicPr>
          <p:cNvPr id="386" name="Google Shape;38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9"/>
          <p:cNvGrpSpPr/>
          <p:nvPr/>
        </p:nvGrpSpPr>
        <p:grpSpPr>
          <a:xfrm>
            <a:off x="0" y="0"/>
            <a:ext cx="1581785" cy="5143500"/>
            <a:chOff x="0" y="0"/>
            <a:chExt cx="1581785" cy="5143500"/>
          </a:xfrm>
        </p:grpSpPr>
        <p:sp>
          <p:nvSpPr>
            <p:cNvPr id="77" name="Google Shape;77;p9"/>
            <p:cNvSpPr/>
            <p:nvPr/>
          </p:nvSpPr>
          <p:spPr>
            <a:xfrm>
              <a:off x="0" y="0"/>
              <a:ext cx="1581785" cy="5143500"/>
            </a:xfrm>
            <a:custGeom>
              <a:rect b="b" l="l" r="r" t="t"/>
              <a:pathLst>
                <a:path extrusionOk="0" h="5143500" w="1581785">
                  <a:moveTo>
                    <a:pt x="0" y="0"/>
                  </a:moveTo>
                  <a:lnTo>
                    <a:pt x="1581571" y="0"/>
                  </a:lnTo>
                  <a:lnTo>
                    <a:pt x="1581571" y="5143499"/>
                  </a:lnTo>
                  <a:lnTo>
                    <a:pt x="0" y="5143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" name="Google Shape;78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6735" y="2931790"/>
              <a:ext cx="945499" cy="2098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9"/>
            <p:cNvSpPr/>
            <p:nvPr/>
          </p:nvSpPr>
          <p:spPr>
            <a:xfrm>
              <a:off x="584318" y="339502"/>
              <a:ext cx="410845" cy="427355"/>
            </a:xfrm>
            <a:custGeom>
              <a:rect b="b" l="l" r="r" t="t"/>
              <a:pathLst>
                <a:path extrusionOk="0" h="427355" w="410844">
                  <a:moveTo>
                    <a:pt x="205165" y="426893"/>
                  </a:moveTo>
                  <a:lnTo>
                    <a:pt x="158123" y="421256"/>
                  </a:lnTo>
                  <a:lnTo>
                    <a:pt x="114939" y="405198"/>
                  </a:lnTo>
                  <a:lnTo>
                    <a:pt x="76845" y="380002"/>
                  </a:lnTo>
                  <a:lnTo>
                    <a:pt x="45072" y="346947"/>
                  </a:lnTo>
                  <a:lnTo>
                    <a:pt x="20853" y="307315"/>
                  </a:lnTo>
                  <a:lnTo>
                    <a:pt x="5418" y="262388"/>
                  </a:lnTo>
                  <a:lnTo>
                    <a:pt x="0" y="213446"/>
                  </a:lnTo>
                  <a:lnTo>
                    <a:pt x="5418" y="164505"/>
                  </a:lnTo>
                  <a:lnTo>
                    <a:pt x="20853" y="119578"/>
                  </a:lnTo>
                  <a:lnTo>
                    <a:pt x="45072" y="79946"/>
                  </a:lnTo>
                  <a:lnTo>
                    <a:pt x="76845" y="46891"/>
                  </a:lnTo>
                  <a:lnTo>
                    <a:pt x="114939" y="21695"/>
                  </a:lnTo>
                  <a:lnTo>
                    <a:pt x="158123" y="5637"/>
                  </a:lnTo>
                  <a:lnTo>
                    <a:pt x="205165" y="0"/>
                  </a:lnTo>
                  <a:lnTo>
                    <a:pt x="245378" y="4139"/>
                  </a:lnTo>
                  <a:lnTo>
                    <a:pt x="283679" y="16247"/>
                  </a:lnTo>
                  <a:lnTo>
                    <a:pt x="318992" y="35861"/>
                  </a:lnTo>
                  <a:lnTo>
                    <a:pt x="350240" y="62517"/>
                  </a:lnTo>
                  <a:lnTo>
                    <a:pt x="375861" y="95026"/>
                  </a:lnTo>
                  <a:lnTo>
                    <a:pt x="394714" y="131764"/>
                  </a:lnTo>
                  <a:lnTo>
                    <a:pt x="406353" y="171611"/>
                  </a:lnTo>
                  <a:lnTo>
                    <a:pt x="410331" y="213446"/>
                  </a:lnTo>
                  <a:lnTo>
                    <a:pt x="404913" y="262388"/>
                  </a:lnTo>
                  <a:lnTo>
                    <a:pt x="389478" y="307315"/>
                  </a:lnTo>
                  <a:lnTo>
                    <a:pt x="365259" y="346947"/>
                  </a:lnTo>
                  <a:lnTo>
                    <a:pt x="333486" y="380002"/>
                  </a:lnTo>
                  <a:lnTo>
                    <a:pt x="295392" y="405198"/>
                  </a:lnTo>
                  <a:lnTo>
                    <a:pt x="252208" y="421256"/>
                  </a:lnTo>
                  <a:lnTo>
                    <a:pt x="205165" y="426893"/>
                  </a:lnTo>
                  <a:close/>
                </a:path>
              </a:pathLst>
            </a:custGeom>
            <a:solidFill>
              <a:srgbClr val="F1A40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584318" y="339502"/>
              <a:ext cx="410845" cy="427355"/>
            </a:xfrm>
            <a:custGeom>
              <a:rect b="b" l="l" r="r" t="t"/>
              <a:pathLst>
                <a:path extrusionOk="0" h="427355" w="410844">
                  <a:moveTo>
                    <a:pt x="0" y="213446"/>
                  </a:moveTo>
                  <a:lnTo>
                    <a:pt x="5418" y="164505"/>
                  </a:lnTo>
                  <a:lnTo>
                    <a:pt x="20853" y="119578"/>
                  </a:lnTo>
                  <a:lnTo>
                    <a:pt x="45072" y="79946"/>
                  </a:lnTo>
                  <a:lnTo>
                    <a:pt x="76845" y="46891"/>
                  </a:lnTo>
                  <a:lnTo>
                    <a:pt x="114939" y="21695"/>
                  </a:lnTo>
                  <a:lnTo>
                    <a:pt x="158123" y="5637"/>
                  </a:lnTo>
                  <a:lnTo>
                    <a:pt x="205165" y="0"/>
                  </a:lnTo>
                  <a:lnTo>
                    <a:pt x="245378" y="4139"/>
                  </a:lnTo>
                  <a:lnTo>
                    <a:pt x="283679" y="16247"/>
                  </a:lnTo>
                  <a:lnTo>
                    <a:pt x="318992" y="35861"/>
                  </a:lnTo>
                  <a:lnTo>
                    <a:pt x="350240" y="62517"/>
                  </a:lnTo>
                  <a:lnTo>
                    <a:pt x="375861" y="95026"/>
                  </a:lnTo>
                  <a:lnTo>
                    <a:pt x="394714" y="131764"/>
                  </a:lnTo>
                  <a:lnTo>
                    <a:pt x="406353" y="171611"/>
                  </a:lnTo>
                  <a:lnTo>
                    <a:pt x="410331" y="213446"/>
                  </a:lnTo>
                  <a:lnTo>
                    <a:pt x="404913" y="262388"/>
                  </a:lnTo>
                  <a:lnTo>
                    <a:pt x="389478" y="307315"/>
                  </a:lnTo>
                  <a:lnTo>
                    <a:pt x="365259" y="346947"/>
                  </a:lnTo>
                  <a:lnTo>
                    <a:pt x="333486" y="380002"/>
                  </a:lnTo>
                  <a:lnTo>
                    <a:pt x="295392" y="405198"/>
                  </a:lnTo>
                  <a:lnTo>
                    <a:pt x="252208" y="421256"/>
                  </a:lnTo>
                  <a:lnTo>
                    <a:pt x="205165" y="426893"/>
                  </a:lnTo>
                  <a:lnTo>
                    <a:pt x="158123" y="421256"/>
                  </a:lnTo>
                  <a:lnTo>
                    <a:pt x="114939" y="405198"/>
                  </a:lnTo>
                  <a:lnTo>
                    <a:pt x="76845" y="380002"/>
                  </a:lnTo>
                  <a:lnTo>
                    <a:pt x="45072" y="346947"/>
                  </a:lnTo>
                  <a:lnTo>
                    <a:pt x="20853" y="307315"/>
                  </a:lnTo>
                  <a:lnTo>
                    <a:pt x="5418" y="262388"/>
                  </a:lnTo>
                  <a:lnTo>
                    <a:pt x="0" y="213446"/>
                  </a:lnTo>
                  <a:close/>
                </a:path>
              </a:pathLst>
            </a:custGeom>
            <a:noFill/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9"/>
          <p:cNvSpPr txBox="1"/>
          <p:nvPr/>
        </p:nvSpPr>
        <p:spPr>
          <a:xfrm>
            <a:off x="725063" y="385553"/>
            <a:ext cx="14160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1880991" y="256616"/>
            <a:ext cx="116205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1907704" y="768675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/>
          <p:nvPr/>
        </p:nvSpPr>
        <p:spPr>
          <a:xfrm>
            <a:off x="1911468" y="971550"/>
            <a:ext cx="5556132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55270" lvl="0" marL="2679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A3E6A"/>
                </a:solidFill>
                <a:latin typeface="Calibri"/>
                <a:ea typeface="Calibri"/>
                <a:cs typeface="Calibri"/>
                <a:sym typeface="Calibri"/>
              </a:rPr>
              <a:t>OOABAP Overview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6797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A3E6A"/>
                </a:solidFill>
                <a:latin typeface="Calibri"/>
                <a:ea typeface="Calibri"/>
                <a:cs typeface="Calibri"/>
                <a:sym typeface="Calibri"/>
              </a:rPr>
              <a:t>Why OOABAP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6797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A3E6A"/>
                </a:solidFill>
                <a:latin typeface="Calibri"/>
                <a:ea typeface="Calibri"/>
                <a:cs typeface="Calibri"/>
                <a:sym typeface="Calibri"/>
              </a:rPr>
              <a:t>Key Features of OOPS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6797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A3E6A"/>
                </a:solidFill>
                <a:latin typeface="Calibri"/>
                <a:ea typeface="Calibri"/>
                <a:cs typeface="Calibri"/>
                <a:sym typeface="Calibri"/>
              </a:rPr>
              <a:t>Procedure vs object oriented approach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6797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A3E6A"/>
                </a:solidFill>
                <a:latin typeface="Calibri"/>
                <a:ea typeface="Calibri"/>
                <a:cs typeface="Calibri"/>
                <a:sym typeface="Calibri"/>
              </a:rPr>
              <a:t>Basic concepts.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67970" marR="0" rtl="0" algn="l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A3E6A"/>
                </a:solidFill>
                <a:latin typeface="Calibri"/>
                <a:ea typeface="Calibri"/>
                <a:cs typeface="Calibri"/>
                <a:sym typeface="Calibri"/>
              </a:rPr>
              <a:t>Advantages of OOABAP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1620688" y="4909450"/>
            <a:ext cx="3270250" cy="167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© Copyright 2021, ZaranTech LLC. All rights reserved.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699662" y="247000"/>
            <a:ext cx="3034138" cy="419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What is OOABAP?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0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609600" y="1200150"/>
            <a:ext cx="4253865" cy="2623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Oriented ABAP or OOABAP is the object-oriented extension of ABAP, which mainly focuses on the object rather than the code flow.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object-oriented approach enables programmers to think like they are working with real-life entities.</a:t>
            </a:r>
            <a:endParaRPr/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8458200" y="4476750"/>
            <a:ext cx="228600" cy="241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0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4177" y="1061625"/>
            <a:ext cx="2874423" cy="276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"/>
          <p:cNvSpPr txBox="1"/>
          <p:nvPr>
            <p:ph type="title"/>
          </p:nvPr>
        </p:nvSpPr>
        <p:spPr>
          <a:xfrm>
            <a:off x="699662" y="247000"/>
            <a:ext cx="3034138" cy="419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Why OOABP?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1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545286" y="4476750"/>
            <a:ext cx="217714" cy="24109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1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296450" y="953718"/>
            <a:ext cx="480894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Solutions are designed in terms of real-world objects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it becomes easier for programmers and business analysts to exchange ideas and information about a design that uses a common domain language.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take a real-life scenario, a person having knowledge can do various works, same in oops, object have fields to store data and with which it can do various works.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 rotWithShape="1">
          <a:blip r:embed="rId4">
            <a:alphaModFix/>
          </a:blip>
          <a:srcRect b="8494" l="0" r="0" t="0"/>
          <a:stretch/>
        </p:blipFill>
        <p:spPr>
          <a:xfrm>
            <a:off x="5072742" y="1328378"/>
            <a:ext cx="3305175" cy="246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>
            <a:off x="699662" y="247000"/>
            <a:ext cx="6615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The key features of object orientation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2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2"/>
          <p:cNvSpPr txBox="1"/>
          <p:nvPr>
            <p:ph idx="12" type="sldNum"/>
          </p:nvPr>
        </p:nvSpPr>
        <p:spPr>
          <a:xfrm>
            <a:off x="8458200" y="4476750"/>
            <a:ext cx="309879" cy="241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2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687712" y="996043"/>
            <a:ext cx="45720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 programming structure.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Real-world entities can be modeled very well.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Stress on data security and access.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Minimizes code redundancy.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abstraction and encapsulation.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3618" y="1517569"/>
            <a:ext cx="2527677" cy="166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768930" y="268193"/>
            <a:ext cx="7606139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Procedure v/s Object oriented approach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3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11128" y="4505762"/>
            <a:ext cx="309879" cy="241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3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graphicFrame>
        <p:nvGraphicFramePr>
          <p:cNvPr id="132" name="Google Shape;132;p13"/>
          <p:cNvGraphicFramePr/>
          <p:nvPr/>
        </p:nvGraphicFramePr>
        <p:xfrm>
          <a:off x="995209" y="9837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{D380D3F5-1117-41CD-BCB9-18F3B2405106}</a:tableStyleId>
              </a:tblPr>
              <a:tblGrid>
                <a:gridCol w="3576800"/>
                <a:gridCol w="3576800"/>
              </a:tblGrid>
              <a:tr h="46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Noto Sans Symbols"/>
                        <a:buNone/>
                      </a:pPr>
                      <a:r>
                        <a:rPr lang="en-US" sz="1600" u="none" cap="none" strike="noStrike"/>
                        <a:t>Procedure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Noto Sans Symbols"/>
                        <a:buNone/>
                      </a:pPr>
                      <a:r>
                        <a:rPr lang="en-US" sz="1600" u="none" cap="none" strike="noStrike"/>
                        <a:t>Object oriented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469075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Emphasis is on tasks.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Emphasis is on things that does those tasks.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469075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Most of the functions share global data.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Data can be hidden and can’t be accessed by external sources.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469075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Programs can be divided into smaller programs known as functions.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Programs are organized into classes and objects and the functionalities are embedded into methods of a class.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  <a:tr h="469075"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This is more time consuming to modify and extend the existing functionality.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New data and functions can be added effortlessly as and when required.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746419" y="271453"/>
            <a:ext cx="7758538" cy="4129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Basic and Most Important Elements of OOPS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4"/>
          <p:cNvSpPr txBox="1"/>
          <p:nvPr>
            <p:ph idx="12" type="sldNum"/>
          </p:nvPr>
        </p:nvSpPr>
        <p:spPr>
          <a:xfrm>
            <a:off x="8504957" y="4476750"/>
            <a:ext cx="309879" cy="241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4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grpSp>
        <p:nvGrpSpPr>
          <p:cNvPr id="143" name="Google Shape;143;p14"/>
          <p:cNvGrpSpPr/>
          <p:nvPr/>
        </p:nvGrpSpPr>
        <p:grpSpPr>
          <a:xfrm>
            <a:off x="2650205" y="1278162"/>
            <a:ext cx="3853303" cy="2887408"/>
            <a:chOff x="1297026" y="1812"/>
            <a:chExt cx="3853303" cy="2887408"/>
          </a:xfrm>
        </p:grpSpPr>
        <p:sp>
          <p:nvSpPr>
            <p:cNvPr id="144" name="Google Shape;144;p14"/>
            <p:cNvSpPr/>
            <p:nvPr/>
          </p:nvSpPr>
          <p:spPr>
            <a:xfrm rot="5400000">
              <a:off x="2926760" y="71386"/>
              <a:ext cx="1070362" cy="931214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 txBox="1"/>
            <p:nvPr/>
          </p:nvSpPr>
          <p:spPr>
            <a:xfrm>
              <a:off x="3141448" y="168610"/>
              <a:ext cx="640986" cy="736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955806" y="215885"/>
              <a:ext cx="1194523" cy="642217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 rot="5400000">
              <a:off x="1921047" y="71386"/>
              <a:ext cx="1070362" cy="931214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 txBox="1"/>
            <p:nvPr/>
          </p:nvSpPr>
          <p:spPr>
            <a:xfrm>
              <a:off x="2135735" y="168610"/>
              <a:ext cx="640986" cy="736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5400000">
              <a:off x="2421977" y="979909"/>
              <a:ext cx="1070362" cy="931214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4"/>
            <p:cNvSpPr txBox="1"/>
            <p:nvPr/>
          </p:nvSpPr>
          <p:spPr>
            <a:xfrm>
              <a:off x="2636665" y="1077133"/>
              <a:ext cx="640986" cy="736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Abstraction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297026" y="1124408"/>
              <a:ext cx="1155990" cy="642217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 txBox="1"/>
            <p:nvPr/>
          </p:nvSpPr>
          <p:spPr>
            <a:xfrm>
              <a:off x="1297026" y="1124408"/>
              <a:ext cx="1155990" cy="6422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66092"/>
                  </a:solidFill>
                  <a:latin typeface="Calibri"/>
                  <a:ea typeface="Calibri"/>
                  <a:cs typeface="Calibri"/>
                  <a:sym typeface="Calibri"/>
                </a:rPr>
                <a:t>OOPS</a:t>
              </a:r>
              <a:endParaRPr/>
            </a:p>
            <a:p>
              <a:pPr indent="0" lvl="0" marL="0" marR="0" rtl="0" algn="r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66092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sz="2000">
                <a:solidFill>
                  <a:srgbClr val="36609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 rot="5400000">
              <a:off x="3427689" y="979909"/>
              <a:ext cx="1070362" cy="931214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 txBox="1"/>
            <p:nvPr/>
          </p:nvSpPr>
          <p:spPr>
            <a:xfrm>
              <a:off x="3642377" y="1077133"/>
              <a:ext cx="640986" cy="736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Encapsulation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 rot="5400000">
              <a:off x="2926760" y="1888432"/>
              <a:ext cx="1070362" cy="931214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 txBox="1"/>
            <p:nvPr/>
          </p:nvSpPr>
          <p:spPr>
            <a:xfrm>
              <a:off x="3141448" y="1985656"/>
              <a:ext cx="640986" cy="736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Inheritance</a:t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955806" y="2032931"/>
              <a:ext cx="1194523" cy="642217"/>
            </a:xfrm>
            <a:prstGeom prst="rect">
              <a:avLst/>
            </a:pr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 rot="5400000">
              <a:off x="1921047" y="1888432"/>
              <a:ext cx="1070362" cy="931214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1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2135735" y="1985656"/>
              <a:ext cx="640986" cy="736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Polymorphism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title"/>
          </p:nvPr>
        </p:nvSpPr>
        <p:spPr>
          <a:xfrm>
            <a:off x="746419" y="271453"/>
            <a:ext cx="7758538" cy="813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2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br>
              <a:rPr lang="en-US" sz="2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rPr>
            </a:b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157" y="155456"/>
            <a:ext cx="1460499" cy="35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5"/>
          <p:cNvSpPr/>
          <p:nvPr/>
        </p:nvSpPr>
        <p:spPr>
          <a:xfrm>
            <a:off x="898711" y="759060"/>
            <a:ext cx="1368425" cy="0"/>
          </a:xfrm>
          <a:custGeom>
            <a:rect b="b" l="l" r="r" t="t"/>
            <a:pathLst>
              <a:path extrusionOk="0" h="120000" w="1368425">
                <a:moveTo>
                  <a:pt x="1368151" y="0"/>
                </a:moveTo>
                <a:lnTo>
                  <a:pt x="0" y="0"/>
                </a:lnTo>
              </a:path>
            </a:pathLst>
          </a:custGeom>
          <a:noFill/>
          <a:ln cap="flat" cmpd="sng" w="38075">
            <a:solidFill>
              <a:srgbClr val="F1A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 txBox="1"/>
          <p:nvPr/>
        </p:nvSpPr>
        <p:spPr>
          <a:xfrm>
            <a:off x="322993" y="835078"/>
            <a:ext cx="4253865" cy="764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504957" y="4463074"/>
            <a:ext cx="309879" cy="241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50">
            <a:sp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5"/>
          <p:cNvSpPr txBox="1"/>
          <p:nvPr>
            <p:ph idx="11" type="ftr"/>
          </p:nvPr>
        </p:nvSpPr>
        <p:spPr>
          <a:xfrm>
            <a:off x="155689" y="4834575"/>
            <a:ext cx="3270250" cy="1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© Copyright 2021, ZaranTech LLC. All rights reserved.</a:t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322993" y="1046754"/>
            <a:ext cx="531580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a working entity of a class.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object is unique at its own, meaning with unique identity and  attributes.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defines the state of an object whereas behavior of an object refers to the changes that occur in its attributes over a period of time.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object can be associated with the class by declaring it with the same data type as of the class within which an object has been created.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5"/>
          <p:cNvPicPr preferRelativeResize="0"/>
          <p:nvPr/>
        </p:nvPicPr>
        <p:blipFill rotWithShape="1">
          <a:blip r:embed="rId4">
            <a:alphaModFix/>
          </a:blip>
          <a:srcRect b="0" l="0" r="42059" t="0"/>
          <a:stretch/>
        </p:blipFill>
        <p:spPr>
          <a:xfrm>
            <a:off x="5505742" y="1084496"/>
            <a:ext cx="3219107" cy="2367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